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40"/>
  </p:notesMasterIdLst>
  <p:sldIdLst>
    <p:sldId id="256" r:id="rId2"/>
    <p:sldId id="260" r:id="rId3"/>
    <p:sldId id="257" r:id="rId4"/>
    <p:sldId id="278" r:id="rId5"/>
    <p:sldId id="259" r:id="rId6"/>
    <p:sldId id="290" r:id="rId7"/>
    <p:sldId id="277" r:id="rId8"/>
    <p:sldId id="280" r:id="rId9"/>
    <p:sldId id="279" r:id="rId10"/>
    <p:sldId id="283" r:id="rId11"/>
    <p:sldId id="265" r:id="rId12"/>
    <p:sldId id="258" r:id="rId13"/>
    <p:sldId id="268" r:id="rId14"/>
    <p:sldId id="269" r:id="rId15"/>
    <p:sldId id="263" r:id="rId16"/>
    <p:sldId id="264" r:id="rId17"/>
    <p:sldId id="261" r:id="rId18"/>
    <p:sldId id="266" r:id="rId19"/>
    <p:sldId id="262" r:id="rId20"/>
    <p:sldId id="267" r:id="rId21"/>
    <p:sldId id="273" r:id="rId22"/>
    <p:sldId id="274" r:id="rId23"/>
    <p:sldId id="272" r:id="rId24"/>
    <p:sldId id="271" r:id="rId25"/>
    <p:sldId id="270" r:id="rId26"/>
    <p:sldId id="276" r:id="rId27"/>
    <p:sldId id="294" r:id="rId28"/>
    <p:sldId id="281" r:id="rId29"/>
    <p:sldId id="291" r:id="rId30"/>
    <p:sldId id="292" r:id="rId31"/>
    <p:sldId id="284" r:id="rId32"/>
    <p:sldId id="293" r:id="rId33"/>
    <p:sldId id="286" r:id="rId34"/>
    <p:sldId id="287" r:id="rId35"/>
    <p:sldId id="288" r:id="rId36"/>
    <p:sldId id="289" r:id="rId37"/>
    <p:sldId id="285" r:id="rId38"/>
    <p:sldId id="27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30F57-D5F6-4402-ACB5-DA0B6C58528B}" type="datetimeFigureOut">
              <a:rPr lang="pt-BR" smtClean="0"/>
              <a:t>27/04/2017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770F2-81BD-4987-9E78-6B2C16E29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577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805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72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546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6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88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27/04/2017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23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27/04/2017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87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429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978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685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27/04/2017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710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27/04/2017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673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083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0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61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00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27/04/2017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264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27/04/2017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50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27/04/2017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27/04/2017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29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27/04/2017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47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27/04/2017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73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27/04/2017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6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hyperlink" Target="mailto:jr_acn@Hot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onesignal.com/" TargetMode="External"/><Relationship Id="rId3" Type="http://schemas.openxmlformats.org/officeDocument/2006/relationships/hyperlink" Target="http://ionicframework.com/docs/" TargetMode="External"/><Relationship Id="rId7" Type="http://schemas.openxmlformats.org/officeDocument/2006/relationships/hyperlink" Target="https://firebase.google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luralsight.com/" TargetMode="External"/><Relationship Id="rId5" Type="http://schemas.openxmlformats.org/officeDocument/2006/relationships/hyperlink" Target="https://angular.io/docs/ts/latest/guide/style-guide.html" TargetMode="External"/><Relationship Id="rId4" Type="http://schemas.openxmlformats.org/officeDocument/2006/relationships/hyperlink" Target="http://ionicworldwide.herokuapp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21450" y="4705757"/>
            <a:ext cx="8869609" cy="674111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Introdução ao framework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78" y="2034396"/>
            <a:ext cx="5643755" cy="200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5939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4234" y="2576644"/>
            <a:ext cx="4570494" cy="3690991"/>
          </a:xfrm>
        </p:spPr>
        <p:txBody>
          <a:bodyPr>
            <a:normAutofit/>
          </a:bodyPr>
          <a:lstStyle/>
          <a:p>
            <a:pPr lvl="1"/>
            <a:r>
              <a:rPr lang="pt-BR" sz="2400" dirty="0"/>
              <a:t>Layout adaptável conforme a </a:t>
            </a:r>
            <a:r>
              <a:rPr lang="pt-BR" sz="2400" dirty="0" smtClean="0"/>
              <a:t>plataforma</a:t>
            </a:r>
          </a:p>
          <a:p>
            <a:pPr lvl="1"/>
            <a:endParaRPr lang="pt-BR" sz="2400" dirty="0"/>
          </a:p>
          <a:p>
            <a:pPr lvl="1"/>
            <a:r>
              <a:rPr lang="pt-BR" sz="2400" dirty="0" smtClean="0"/>
              <a:t>A experiência se torna mais próxima de suas identidades nativas</a:t>
            </a:r>
            <a:endParaRPr lang="pt-BR" sz="2400" dirty="0"/>
          </a:p>
        </p:txBody>
      </p:sp>
      <p:sp>
        <p:nvSpPr>
          <p:cNvPr id="6" name="Título 1"/>
          <p:cNvSpPr txBox="1">
            <a:spLocks/>
          </p:cNvSpPr>
          <p:nvPr/>
        </p:nvSpPr>
        <p:spPr bwMode="gray">
          <a:xfrm>
            <a:off x="1307353" y="90098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728" y="443133"/>
            <a:ext cx="6669592" cy="567624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8762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9" name="Group 2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30" name="Oval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4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5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530" y="696828"/>
            <a:ext cx="1350947" cy="540379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88" y="617697"/>
            <a:ext cx="2300290" cy="23002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58" y="4606365"/>
            <a:ext cx="2415753" cy="136703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6"/>
          <a:stretch/>
        </p:blipFill>
        <p:spPr>
          <a:xfrm>
            <a:off x="5952791" y="3117263"/>
            <a:ext cx="1840284" cy="1410466"/>
          </a:xfrm>
          <a:prstGeom prst="rect">
            <a:avLst/>
          </a:prstGeom>
        </p:spPr>
      </p:pic>
      <p:sp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100"/>
              <a:t>O que preciso aprender 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solidFill>
                  <a:schemeClr val="bg1"/>
                </a:solidFill>
              </a:rPr>
              <a:t>Lógica de programação</a:t>
            </a:r>
          </a:p>
          <a:p>
            <a:r>
              <a:rPr lang="pt-BR" dirty="0" err="1">
                <a:solidFill>
                  <a:schemeClr val="bg1"/>
                </a:solidFill>
              </a:rPr>
              <a:t>Javascript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Typescript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HTML 5</a:t>
            </a:r>
          </a:p>
          <a:p>
            <a:r>
              <a:rPr lang="pt-BR" dirty="0">
                <a:solidFill>
                  <a:schemeClr val="bg1"/>
                </a:solidFill>
              </a:rPr>
              <a:t>CSS 3</a:t>
            </a:r>
          </a:p>
          <a:p>
            <a:r>
              <a:rPr lang="pt-BR" dirty="0">
                <a:solidFill>
                  <a:schemeClr val="bg1"/>
                </a:solidFill>
              </a:rPr>
              <a:t>SCSS</a:t>
            </a:r>
          </a:p>
          <a:p>
            <a:r>
              <a:rPr lang="pt-BR" dirty="0">
                <a:solidFill>
                  <a:schemeClr val="bg1"/>
                </a:solidFill>
              </a:rPr>
              <a:t>Angular 4</a:t>
            </a:r>
          </a:p>
          <a:p>
            <a:r>
              <a:rPr lang="pt-BR" dirty="0">
                <a:solidFill>
                  <a:schemeClr val="bg1"/>
                </a:solidFill>
              </a:rPr>
              <a:t>Apache </a:t>
            </a:r>
            <a:r>
              <a:rPr lang="pt-BR" dirty="0" err="1">
                <a:solidFill>
                  <a:schemeClr val="bg1"/>
                </a:solidFill>
              </a:rPr>
              <a:t>Cordova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Node (NPM</a:t>
            </a:r>
            <a:r>
              <a:rPr lang="pt-BR" dirty="0" smtClean="0">
                <a:solidFill>
                  <a:schemeClr val="bg1"/>
                </a:solidFill>
              </a:rPr>
              <a:t>)</a:t>
            </a:r>
          </a:p>
          <a:p>
            <a:r>
              <a:rPr lang="pt-BR" dirty="0" err="1" smtClean="0">
                <a:solidFill>
                  <a:schemeClr val="bg1"/>
                </a:solidFill>
              </a:rPr>
              <a:t>Webpack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49" y="1998686"/>
            <a:ext cx="1576318" cy="1763529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711" y="4448907"/>
            <a:ext cx="1696960" cy="66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6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7" y="1273597"/>
            <a:ext cx="11164224" cy="522485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332357" y="503152"/>
            <a:ext cx="11164224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err="1">
                <a:solidFill>
                  <a:schemeClr val="tx2"/>
                </a:solidFill>
              </a:rPr>
              <a:t>Typescript</a:t>
            </a:r>
            <a:r>
              <a:rPr lang="pt-BR" dirty="0">
                <a:solidFill>
                  <a:schemeClr val="tx2"/>
                </a:solidFill>
              </a:rPr>
              <a:t>? Angular? SCSS?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0966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28" y="289461"/>
            <a:ext cx="2438400" cy="24384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7353" y="3050270"/>
            <a:ext cx="47187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É uma nova versão da </a:t>
            </a:r>
            <a:r>
              <a:rPr lang="pt-BR" sz="2000" i="1" dirty="0"/>
              <a:t>linguagem </a:t>
            </a:r>
            <a:r>
              <a:rPr lang="pt-BR" sz="2000" dirty="0"/>
              <a:t>HTML, com novos elementos, atributos, e comportamentos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É um conjunto maior de tecnologias que permite o desenvolvimento de aplicações e web sites mais diversos e poderosos.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007691" y="6115139"/>
            <a:ext cx="18982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Tim Berners-Lee</a:t>
            </a:r>
          </a:p>
        </p:txBody>
      </p:sp>
    </p:spTree>
    <p:extLst>
      <p:ext uri="{BB962C8B-B14F-4D97-AF65-F5344CB8AC3E}">
        <p14:creationId xmlns:p14="http://schemas.microsoft.com/office/powerpoint/2010/main" val="339311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78" y="178551"/>
            <a:ext cx="6991642" cy="598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5" y="21828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2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46175" y="2036475"/>
            <a:ext cx="57154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Javascript</a:t>
            </a:r>
            <a:r>
              <a:rPr lang="pt-BR" sz="2400" dirty="0"/>
              <a:t> não é 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Linguagem de programação interpretada.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Reza uma lenda que a linguagem foi criada em 10 dias.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a linguagem que mais cresceu nos últimos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3" r="15671"/>
          <a:stretch/>
        </p:blipFill>
        <p:spPr>
          <a:xfrm>
            <a:off x="6569612" y="0"/>
            <a:ext cx="5622388" cy="686810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900481" y="6299805"/>
            <a:ext cx="165942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Brendan </a:t>
            </a:r>
            <a:r>
              <a:rPr lang="pt-BR" dirty="0" err="1"/>
              <a:t>Eich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17" y="154904"/>
            <a:ext cx="1651006" cy="165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617119" y="675688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Javascript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203" y="365760"/>
            <a:ext cx="7711348" cy="5572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19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31" y="193726"/>
            <a:ext cx="1606837" cy="160683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26615" y="2055677"/>
            <a:ext cx="5715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 err="1"/>
              <a:t>Typescript</a:t>
            </a:r>
            <a:r>
              <a:rPr lang="pt-BR" sz="2200" dirty="0"/>
              <a:t> é um </a:t>
            </a:r>
            <a:r>
              <a:rPr lang="pt-BR" sz="2200" dirty="0" err="1"/>
              <a:t>superstet</a:t>
            </a:r>
            <a:r>
              <a:rPr lang="pt-BR" sz="2200" dirty="0"/>
              <a:t> de </a:t>
            </a:r>
            <a:r>
              <a:rPr lang="pt-BR" sz="2200" dirty="0" err="1"/>
              <a:t>javascript</a:t>
            </a:r>
            <a:r>
              <a:rPr lang="pt-BR" sz="2200" dirty="0" smtClean="0"/>
              <a:t>, não </a:t>
            </a:r>
            <a:r>
              <a:rPr lang="pt-BR" sz="2200" dirty="0"/>
              <a:t>é uma nova linguagem.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Com ele você escreve de uma maneira fortemente </a:t>
            </a:r>
            <a:r>
              <a:rPr lang="pt-BR" sz="2200" dirty="0" err="1"/>
              <a:t>tipada</a:t>
            </a:r>
            <a:r>
              <a:rPr lang="pt-BR" sz="2200" dirty="0"/>
              <a:t>, aproveitando seu conhecimento de orientação a objetos.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É mantido pela Microsoft e foi criado pela mesma pessoa que criou o c#, f# e Pascal.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" r="7527"/>
          <a:stretch/>
        </p:blipFill>
        <p:spPr>
          <a:xfrm>
            <a:off x="7835705" y="-2809"/>
            <a:ext cx="4356295" cy="689057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273739" y="6226652"/>
            <a:ext cx="20521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Anders </a:t>
            </a:r>
            <a:r>
              <a:rPr lang="pt-BR" dirty="0" err="1"/>
              <a:t>Hejlsberg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5758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458767" y="695939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Typescript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000" y="265204"/>
            <a:ext cx="7834551" cy="5693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539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t="342" r="26261" b="-342"/>
          <a:stretch/>
        </p:blipFill>
        <p:spPr>
          <a:xfrm>
            <a:off x="4361002" y="225081"/>
            <a:ext cx="3902392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4390" r="26487" b="23625"/>
          <a:stretch/>
        </p:blipFill>
        <p:spPr>
          <a:xfrm>
            <a:off x="1137847" y="225081"/>
            <a:ext cx="1942977" cy="20845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CaixaDeTexto 1"/>
          <p:cNvSpPr txBox="1"/>
          <p:nvPr/>
        </p:nvSpPr>
        <p:spPr>
          <a:xfrm>
            <a:off x="106484" y="2309641"/>
            <a:ext cx="4208932" cy="445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Angular é um framework de </a:t>
            </a:r>
            <a:r>
              <a:rPr lang="en-US" sz="2400" dirty="0" err="1"/>
              <a:t>aplicações</a:t>
            </a:r>
            <a:r>
              <a:rPr lang="en-US" sz="2400" dirty="0"/>
              <a:t> web de </a:t>
            </a:r>
            <a:r>
              <a:rPr lang="en-US" sz="2400" dirty="0" err="1"/>
              <a:t>código</a:t>
            </a:r>
            <a:r>
              <a:rPr lang="en-US" sz="2400" dirty="0"/>
              <a:t> </a:t>
            </a:r>
            <a:r>
              <a:rPr lang="en-US" sz="2400" dirty="0" err="1"/>
              <a:t>aberto</a:t>
            </a:r>
            <a:r>
              <a:rPr lang="en-US" sz="2400" dirty="0"/>
              <a:t>, </a:t>
            </a:r>
            <a:r>
              <a:rPr lang="en-US" sz="2400" dirty="0" err="1"/>
              <a:t>mantido</a:t>
            </a:r>
            <a:r>
              <a:rPr lang="en-US" sz="2400" dirty="0"/>
              <a:t> </a:t>
            </a:r>
            <a:r>
              <a:rPr lang="en-US" sz="2400" dirty="0" err="1"/>
              <a:t>pelo</a:t>
            </a:r>
            <a:r>
              <a:rPr lang="en-US" sz="2400" dirty="0"/>
              <a:t> Google e pela </a:t>
            </a:r>
            <a:r>
              <a:rPr lang="en-US" sz="2400" dirty="0" err="1"/>
              <a:t>comunidade</a:t>
            </a:r>
            <a:r>
              <a:rPr lang="en-US" sz="2400" dirty="0"/>
              <a:t> e que </a:t>
            </a:r>
            <a:r>
              <a:rPr lang="en-US" sz="2400" dirty="0" err="1"/>
              <a:t>auxilia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criação</a:t>
            </a:r>
            <a:r>
              <a:rPr lang="en-US" sz="2400" dirty="0"/>
              <a:t> de ‘SPA’</a:t>
            </a:r>
          </a:p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endParaRPr lang="en-US" sz="2400" dirty="0"/>
          </a:p>
          <a:p>
            <a:pPr marL="285750" indent="-285750" algn="ctr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Consistem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uma</a:t>
            </a:r>
            <a:r>
              <a:rPr lang="en-US" sz="2400" dirty="0"/>
              <a:t> </a:t>
            </a:r>
            <a:r>
              <a:rPr lang="en-US" sz="2400" dirty="0" err="1"/>
              <a:t>página</a:t>
            </a:r>
            <a:r>
              <a:rPr lang="en-US" sz="2400" dirty="0"/>
              <a:t> HTML com CSS e JavaScript no </a:t>
            </a:r>
            <a:r>
              <a:rPr lang="en-US" sz="2400" dirty="0" err="1"/>
              <a:t>lado</a:t>
            </a:r>
            <a:r>
              <a:rPr lang="en-US" sz="2400" dirty="0"/>
              <a:t> do </a:t>
            </a:r>
            <a:r>
              <a:rPr lang="en-US" sz="2400" dirty="0" err="1"/>
              <a:t>Cliente</a:t>
            </a:r>
            <a:r>
              <a:rPr lang="en-US" sz="2400" dirty="0"/>
              <a:t>.</a:t>
            </a:r>
          </a:p>
          <a:p>
            <a:endParaRPr lang="pt-BR" sz="2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r="8010"/>
          <a:stretch/>
        </p:blipFill>
        <p:spPr>
          <a:xfrm>
            <a:off x="8285770" y="225082"/>
            <a:ext cx="3906230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CaixaDeTexto 10"/>
          <p:cNvSpPr txBox="1"/>
          <p:nvPr/>
        </p:nvSpPr>
        <p:spPr>
          <a:xfrm>
            <a:off x="9287333" y="5663963"/>
            <a:ext cx="17059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Misko</a:t>
            </a:r>
            <a:r>
              <a:rPr lang="pt-BR" dirty="0"/>
              <a:t> </a:t>
            </a:r>
            <a:r>
              <a:rPr lang="pt-BR" dirty="0" err="1"/>
              <a:t>Hevery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423623" y="5663963"/>
            <a:ext cx="17315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</a:t>
            </a:r>
            <a:r>
              <a:rPr lang="pt-BR" dirty="0" err="1"/>
              <a:t>Abrons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752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20" y="986872"/>
            <a:ext cx="3502856" cy="35028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Retângulo 28"/>
          <p:cNvSpPr/>
          <p:nvPr/>
        </p:nvSpPr>
        <p:spPr>
          <a:xfrm>
            <a:off x="5008098" y="520505"/>
            <a:ext cx="6583680" cy="438222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67865" y="1049033"/>
            <a:ext cx="5296072" cy="6762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/>
              <a:t>Antonio Carlos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467865" y="1953071"/>
            <a:ext cx="5614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Começou a programar aos 12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Seus Hobbies envolvem séries, filmes, jogos, livros e caminhadas.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Adora novas tecnologias.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Desenvolvedor </a:t>
            </a:r>
            <a:r>
              <a:rPr lang="pt-BR" dirty="0" err="1">
                <a:solidFill>
                  <a:schemeClr val="bg1"/>
                </a:solidFill>
              </a:rPr>
              <a:t>Full-Stack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5467865" y="3843397"/>
            <a:ext cx="443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E-mail: </a:t>
            </a:r>
            <a:r>
              <a:rPr lang="pt-BR" dirty="0">
                <a:solidFill>
                  <a:schemeClr val="bg1"/>
                </a:solidFill>
                <a:hlinkClick r:id="rId4"/>
              </a:rPr>
              <a:t>jr_acn@hotmail.com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Github</a:t>
            </a:r>
            <a:r>
              <a:rPr lang="pt-BR" dirty="0">
                <a:solidFill>
                  <a:schemeClr val="bg1"/>
                </a:solidFill>
              </a:rPr>
              <a:t>: </a:t>
            </a:r>
            <a:r>
              <a:rPr lang="pt-BR" dirty="0" err="1">
                <a:solidFill>
                  <a:schemeClr val="bg1"/>
                </a:solidFill>
              </a:rPr>
              <a:t>juninmd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410" y="4902726"/>
            <a:ext cx="23336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2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7" y="259449"/>
            <a:ext cx="11948774" cy="58393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3999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17270"/>
          <a:stretch/>
        </p:blipFill>
        <p:spPr>
          <a:xfrm>
            <a:off x="9272245" y="0"/>
            <a:ext cx="2919755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65489" y="4048525"/>
            <a:ext cx="4718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 É o acrônimo de </a:t>
            </a:r>
            <a:r>
              <a:rPr lang="pt-BR" b="1" i="1" dirty="0" err="1"/>
              <a:t>Cascading</a:t>
            </a:r>
            <a:r>
              <a:rPr lang="pt-BR" b="1" i="1" dirty="0"/>
              <a:t> </a:t>
            </a:r>
            <a:r>
              <a:rPr lang="pt-BR" b="1" i="1" dirty="0" err="1"/>
              <a:t>Style</a:t>
            </a:r>
            <a:r>
              <a:rPr lang="pt-BR" b="1" i="1" dirty="0"/>
              <a:t> </a:t>
            </a:r>
            <a:r>
              <a:rPr lang="pt-BR" b="1" i="1" dirty="0" err="1"/>
              <a:t>Sheets</a:t>
            </a:r>
            <a:r>
              <a:rPr lang="pt-BR" dirty="0"/>
              <a:t> que em português seria algo como “folhas de estilo em cascata”. É uma especificação que define como os elementos que compõem uma página, um documento ou aplicação Web serão exibidos.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r="14692"/>
          <a:stretch/>
        </p:blipFill>
        <p:spPr>
          <a:xfrm>
            <a:off x="5122695" y="0"/>
            <a:ext cx="4149550" cy="68580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370490" y="6372318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Håkon</a:t>
            </a:r>
            <a:r>
              <a:rPr lang="pt-BR" dirty="0"/>
              <a:t> </a:t>
            </a:r>
            <a:r>
              <a:rPr lang="pt-BR" dirty="0" err="1"/>
              <a:t>Wium</a:t>
            </a:r>
            <a:r>
              <a:rPr lang="pt-BR" dirty="0"/>
              <a:t> Lie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410745" y="175270"/>
            <a:ext cx="10534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Bert </a:t>
            </a:r>
            <a:r>
              <a:rPr lang="pt-BR" dirty="0" err="1"/>
              <a:t>Bos</a:t>
            </a:r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01" y="359936"/>
            <a:ext cx="2356426" cy="33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5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243" y="94798"/>
            <a:ext cx="8759484" cy="6585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954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8" r="29919"/>
          <a:stretch/>
        </p:blipFill>
        <p:spPr>
          <a:xfrm>
            <a:off x="5496683" y="0"/>
            <a:ext cx="6695317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19054" y="3326205"/>
            <a:ext cx="47187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uma linguagem baseada em CSS que depois de compilada gera CSS.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um </a:t>
            </a:r>
            <a:r>
              <a:rPr lang="pt-BR" sz="2400" dirty="0" err="1"/>
              <a:t>Pré</a:t>
            </a:r>
            <a:r>
              <a:rPr lang="pt-BR" sz="2400" dirty="0"/>
              <a:t>-Processador que possui duas sintaxes diferentes que são SASS e o SCSS.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" y="235160"/>
            <a:ext cx="4363670" cy="24693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10128331" y="235160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Hampton </a:t>
            </a:r>
            <a:r>
              <a:rPr lang="pt-BR" dirty="0" err="1"/>
              <a:t>Catlin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909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50" y="783395"/>
            <a:ext cx="11812715" cy="53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317528" y="2318200"/>
            <a:ext cx="4718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 framework para desenvolvimento de apps mobile híbrido.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Forma um container (</a:t>
            </a:r>
            <a:r>
              <a:rPr lang="pt-BR" dirty="0" err="1"/>
              <a:t>wrapper</a:t>
            </a:r>
            <a:r>
              <a:rPr lang="pt-BR" dirty="0"/>
              <a:t>) para o app, permitindo o desenvolvimento do mesmo com </a:t>
            </a:r>
            <a:r>
              <a:rPr lang="pt-BR" dirty="0" err="1"/>
              <a:t>JavaScript</a:t>
            </a:r>
            <a:r>
              <a:rPr lang="pt-BR" dirty="0"/>
              <a:t>/HTML/CSS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634074" y="565576"/>
            <a:ext cx="471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criado pela </a:t>
            </a:r>
            <a:r>
              <a:rPr lang="pt-BR" dirty="0" err="1"/>
              <a:t>Nitobi</a:t>
            </a:r>
            <a:r>
              <a:rPr lang="pt-BR" dirty="0"/>
              <a:t> que foi comprada pela Adobe.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23" y="1614031"/>
            <a:ext cx="3849357" cy="384935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0" y="74256"/>
            <a:ext cx="4380772" cy="195570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8" y="5029421"/>
            <a:ext cx="4684814" cy="14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0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1103527" y="1693552"/>
            <a:ext cx="4718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Node.js é um interpretador de código </a:t>
            </a:r>
            <a:r>
              <a:rPr lang="pt-BR" dirty="0" err="1"/>
              <a:t>JavaScript</a:t>
            </a:r>
            <a:r>
              <a:rPr lang="pt-BR" dirty="0"/>
              <a:t> que funciona do lado do servidor. Seu objetivo é ajudar programadores na criação de aplicações de alta escalabilidade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0711742" y="204776"/>
            <a:ext cx="132600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Ryan Dahl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56" y="204776"/>
            <a:ext cx="4560900" cy="122688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80" y="3922991"/>
            <a:ext cx="3489800" cy="1357532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106569" y="5380859"/>
            <a:ext cx="4718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Node </a:t>
            </a:r>
            <a:r>
              <a:rPr lang="pt-BR" dirty="0" err="1"/>
              <a:t>Package</a:t>
            </a:r>
            <a:r>
              <a:rPr lang="pt-BR" dirty="0"/>
              <a:t> </a:t>
            </a:r>
            <a:r>
              <a:rPr lang="pt-BR" dirty="0" err="1"/>
              <a:t>Mananger</a:t>
            </a:r>
            <a:r>
              <a:rPr lang="pt-BR" dirty="0"/>
              <a:t>, é um famoso gerenciador de pacotes do Node.</a:t>
            </a:r>
          </a:p>
        </p:txBody>
      </p:sp>
    </p:spTree>
    <p:extLst>
      <p:ext uri="{BB962C8B-B14F-4D97-AF65-F5344CB8AC3E}">
        <p14:creationId xmlns:p14="http://schemas.microsoft.com/office/powerpoint/2010/main" val="427074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7"/>
          <a:stretch/>
        </p:blipFill>
        <p:spPr>
          <a:xfrm>
            <a:off x="6831623" y="0"/>
            <a:ext cx="5360377" cy="687077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778212" y="3682312"/>
            <a:ext cx="47187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Webpack</a:t>
            </a:r>
            <a:r>
              <a:rPr lang="pt-BR" dirty="0" smtClean="0"/>
              <a:t> é um empacotador de código para projetos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O diferencial dele é </a:t>
            </a:r>
            <a:r>
              <a:rPr lang="pt-BR" dirty="0" smtClean="0"/>
              <a:t>a ideia dele de modularizar seus projetos reutilizando partes de seu projeto.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Pode ser utilizado em diversos tipos de projetos web.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6947604" y="204776"/>
            <a:ext cx="19046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Tobias </a:t>
            </a:r>
            <a:r>
              <a:rPr lang="pt-BR" dirty="0" err="1" smtClean="0"/>
              <a:t>Koppers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97" y="363778"/>
            <a:ext cx="2745535" cy="307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35" y="995826"/>
            <a:ext cx="9358241" cy="5271809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663702" y="288862"/>
            <a:ext cx="8873000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2"/>
                </a:solidFill>
              </a:rPr>
              <a:t>Vou ter que aprender isso tudo???</a:t>
            </a:r>
          </a:p>
        </p:txBody>
      </p:sp>
    </p:spTree>
    <p:extLst>
      <p:ext uri="{BB962C8B-B14F-4D97-AF65-F5344CB8AC3E}">
        <p14:creationId xmlns:p14="http://schemas.microsoft.com/office/powerpoint/2010/main" val="63062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" y="352426"/>
            <a:ext cx="11063288" cy="60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4556431" y="97323"/>
            <a:ext cx="3022538" cy="708025"/>
          </a:xfrm>
        </p:spPr>
        <p:txBody>
          <a:bodyPr/>
          <a:lstStyle/>
          <a:p>
            <a:r>
              <a:rPr lang="pt-BR" dirty="0" err="1" smtClean="0">
                <a:solidFill>
                  <a:schemeClr val="tx1"/>
                </a:solidFill>
              </a:rPr>
              <a:t>Ionic</a:t>
            </a:r>
            <a:r>
              <a:rPr lang="pt-BR" dirty="0" smtClean="0">
                <a:solidFill>
                  <a:schemeClr val="tx1"/>
                </a:solidFill>
              </a:rPr>
              <a:t>???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4" y="662490"/>
            <a:ext cx="9949963" cy="560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5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ítulo 1"/>
          <p:cNvSpPr txBox="1">
            <a:spLocks/>
          </p:cNvSpPr>
          <p:nvPr/>
        </p:nvSpPr>
        <p:spPr>
          <a:xfrm>
            <a:off x="1663701" y="176023"/>
            <a:ext cx="8873000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smtClean="0">
                <a:solidFill>
                  <a:schemeClr val="tx2"/>
                </a:solidFill>
              </a:rPr>
              <a:t>Recomendo que </a:t>
            </a:r>
            <a:r>
              <a:rPr lang="pt-BR" dirty="0" smtClean="0">
                <a:solidFill>
                  <a:schemeClr val="tx2"/>
                </a:solidFill>
              </a:rPr>
              <a:t>SIM!</a:t>
            </a:r>
            <a:endParaRPr lang="pt-BR" dirty="0">
              <a:solidFill>
                <a:schemeClr val="tx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15" y="882987"/>
            <a:ext cx="7872973" cy="56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5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Porém ....</a:t>
            </a:r>
            <a:endParaRPr lang="pt-BR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1154955" y="2603500"/>
            <a:ext cx="4604007" cy="3416300"/>
          </a:xfrm>
        </p:spPr>
        <p:txBody>
          <a:bodyPr/>
          <a:lstStyle/>
          <a:p>
            <a:r>
              <a:rPr lang="pt-BR" dirty="0" smtClean="0"/>
              <a:t>Utilizando o CLI do </a:t>
            </a:r>
            <a:r>
              <a:rPr lang="pt-BR" dirty="0" err="1" smtClean="0"/>
              <a:t>Ionic</a:t>
            </a:r>
            <a:r>
              <a:rPr lang="pt-BR" dirty="0" smtClean="0"/>
              <a:t>, sua vida será muito facilitada, pois a estrutura do projeto estará pronta com alguns </a:t>
            </a:r>
            <a:r>
              <a:rPr lang="pt-BR" dirty="0" err="1" smtClean="0"/>
              <a:t>templates</a:t>
            </a:r>
            <a:r>
              <a:rPr lang="pt-BR" dirty="0" smtClean="0"/>
              <a:t> disponíveis.</a:t>
            </a:r>
          </a:p>
          <a:p>
            <a:r>
              <a:rPr lang="pt-BR" dirty="0" smtClean="0"/>
              <a:t>Você não precisa escrever algo para configurar o </a:t>
            </a:r>
            <a:r>
              <a:rPr lang="pt-BR" dirty="0" err="1" smtClean="0"/>
              <a:t>webpack</a:t>
            </a:r>
            <a:r>
              <a:rPr lang="pt-BR" dirty="0" smtClean="0"/>
              <a:t>, </a:t>
            </a:r>
            <a:r>
              <a:rPr lang="pt-BR" dirty="0" err="1" smtClean="0"/>
              <a:t>scss</a:t>
            </a:r>
            <a:r>
              <a:rPr lang="pt-BR" dirty="0" smtClean="0"/>
              <a:t> por exemplo.</a:t>
            </a:r>
            <a:endParaRPr lang="pt-BR" dirty="0"/>
          </a:p>
          <a:p>
            <a:r>
              <a:rPr lang="pt-BR" dirty="0" smtClean="0"/>
              <a:t>Além disso, diversos outros serviços e plataformas podem te ajudar.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85" y="2415446"/>
            <a:ext cx="4844562" cy="360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3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Ionic</a:t>
            </a:r>
            <a:r>
              <a:rPr lang="pt-BR" dirty="0" smtClean="0"/>
              <a:t> </a:t>
            </a:r>
            <a:r>
              <a:rPr lang="pt-BR" dirty="0" err="1" smtClean="0"/>
              <a:t>Icons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t="10074"/>
          <a:stretch/>
        </p:blipFill>
        <p:spPr>
          <a:xfrm>
            <a:off x="1154953" y="2409091"/>
            <a:ext cx="9810750" cy="37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1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Ionic</a:t>
            </a:r>
            <a:r>
              <a:rPr lang="pt-BR" dirty="0" smtClean="0"/>
              <a:t> </a:t>
            </a:r>
            <a:r>
              <a:rPr lang="pt-BR" dirty="0" err="1" smtClean="0"/>
              <a:t>Creator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24" y="2313110"/>
            <a:ext cx="10877550" cy="364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9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Ionic</a:t>
            </a:r>
            <a:r>
              <a:rPr lang="pt-BR" dirty="0" smtClean="0"/>
              <a:t> </a:t>
            </a:r>
            <a:r>
              <a:rPr lang="pt-BR" dirty="0" err="1" smtClean="0"/>
              <a:t>View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6" y="2307614"/>
            <a:ext cx="116490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6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Ionic</a:t>
            </a:r>
            <a:r>
              <a:rPr lang="pt-BR" dirty="0" smtClean="0"/>
              <a:t> </a:t>
            </a:r>
            <a:r>
              <a:rPr lang="pt-BR" dirty="0" err="1" smtClean="0"/>
              <a:t>Deploy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70" y="2340952"/>
            <a:ext cx="111918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Ionic</a:t>
            </a:r>
            <a:r>
              <a:rPr lang="pt-BR" dirty="0" smtClean="0"/>
              <a:t> </a:t>
            </a:r>
            <a:r>
              <a:rPr lang="pt-BR" dirty="0" err="1" smtClean="0"/>
              <a:t>Package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76" y="2503975"/>
            <a:ext cx="114585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4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Links úteis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Ionic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http://ionicframework.com/docs</a:t>
            </a:r>
            <a:r>
              <a:rPr lang="pt-BR" dirty="0" smtClean="0">
                <a:hlinkClick r:id="rId3"/>
              </a:rPr>
              <a:t>/</a:t>
            </a:r>
            <a:endParaRPr lang="pt-BR" dirty="0" smtClean="0"/>
          </a:p>
          <a:p>
            <a:r>
              <a:rPr lang="pt-BR" dirty="0" smtClean="0"/>
              <a:t>Slack </a:t>
            </a:r>
            <a:r>
              <a:rPr lang="pt-BR" dirty="0" err="1" smtClean="0"/>
              <a:t>Ionic</a:t>
            </a:r>
            <a:r>
              <a:rPr lang="pt-BR" dirty="0" smtClean="0"/>
              <a:t> World </a:t>
            </a:r>
            <a:r>
              <a:rPr lang="pt-BR" dirty="0" err="1" smtClean="0"/>
              <a:t>Wide</a:t>
            </a:r>
            <a:r>
              <a:rPr lang="pt-BR" dirty="0"/>
              <a:t>: </a:t>
            </a:r>
            <a:r>
              <a:rPr lang="pt-BR" dirty="0">
                <a:hlinkClick r:id="rId4"/>
              </a:rPr>
              <a:t>http://ionicworldwide.herokuapp.com</a:t>
            </a:r>
            <a:r>
              <a:rPr lang="pt-BR" dirty="0" smtClean="0">
                <a:hlinkClick r:id="rId4"/>
              </a:rPr>
              <a:t>/</a:t>
            </a:r>
            <a:endParaRPr lang="pt-BR" dirty="0" smtClean="0"/>
          </a:p>
          <a:p>
            <a:r>
              <a:rPr lang="pt-BR" dirty="0"/>
              <a:t>Boas práticas Angular: </a:t>
            </a:r>
            <a:r>
              <a:rPr lang="pt-BR" dirty="0">
                <a:hlinkClick r:id="rId5"/>
              </a:rPr>
              <a:t>https://</a:t>
            </a:r>
            <a:r>
              <a:rPr lang="pt-BR" dirty="0" smtClean="0">
                <a:hlinkClick r:id="rId5"/>
              </a:rPr>
              <a:t>angular.io/docs/ts/latest/guide/style-guide.html</a:t>
            </a:r>
            <a:endParaRPr lang="pt-BR" dirty="0" smtClean="0"/>
          </a:p>
          <a:p>
            <a:r>
              <a:rPr lang="pt-BR" dirty="0"/>
              <a:t>Cursos: </a:t>
            </a:r>
            <a:r>
              <a:rPr lang="pt-BR" dirty="0">
                <a:hlinkClick r:id="rId6"/>
              </a:rPr>
              <a:t>https://</a:t>
            </a:r>
            <a:r>
              <a:rPr lang="pt-BR" dirty="0" smtClean="0">
                <a:hlinkClick r:id="rId6"/>
              </a:rPr>
              <a:t>www.pluralsight.com</a:t>
            </a:r>
            <a:endParaRPr lang="pt-BR" dirty="0" smtClean="0"/>
          </a:p>
          <a:p>
            <a:r>
              <a:rPr lang="pt-BR" dirty="0" err="1" smtClean="0"/>
              <a:t>Firebase</a:t>
            </a:r>
            <a:r>
              <a:rPr lang="pt-BR" dirty="0"/>
              <a:t>: </a:t>
            </a:r>
            <a:r>
              <a:rPr lang="pt-BR" dirty="0">
                <a:hlinkClick r:id="rId7"/>
              </a:rPr>
              <a:t>https://firebase.google.com</a:t>
            </a:r>
            <a:r>
              <a:rPr lang="pt-BR" dirty="0" smtClean="0">
                <a:hlinkClick r:id="rId7"/>
              </a:rPr>
              <a:t>/</a:t>
            </a:r>
            <a:endParaRPr lang="pt-BR" dirty="0" smtClean="0"/>
          </a:p>
          <a:p>
            <a:r>
              <a:rPr lang="pt-BR" dirty="0" err="1" smtClean="0"/>
              <a:t>OneSignal</a:t>
            </a:r>
            <a:r>
              <a:rPr lang="pt-BR" dirty="0"/>
              <a:t>: </a:t>
            </a:r>
            <a:r>
              <a:rPr lang="pt-BR" dirty="0">
                <a:hlinkClick r:id="rId8"/>
              </a:rPr>
              <a:t>https://onesignal.com</a:t>
            </a:r>
            <a:r>
              <a:rPr lang="pt-BR" dirty="0" smtClean="0">
                <a:hlinkClick r:id="rId8"/>
              </a:rPr>
              <a:t>/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418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" r="13440" b="450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Date Placeholder 3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Footer Placeholder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Mãos na massa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66" y="4056646"/>
            <a:ext cx="4105411" cy="23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5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/>
              <a:t>Um pouco de 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4294967295"/>
          </p:nvPr>
        </p:nvSpPr>
        <p:spPr>
          <a:xfrm>
            <a:off x="1704343" y="2742929"/>
            <a:ext cx="8651630" cy="374154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pt-BR" sz="2400" dirty="0" err="1">
                <a:solidFill>
                  <a:schemeClr val="tx1"/>
                </a:solidFill>
              </a:rPr>
              <a:t>Ionic</a:t>
            </a:r>
            <a:r>
              <a:rPr lang="pt-BR" sz="2400" dirty="0">
                <a:solidFill>
                  <a:schemeClr val="tx1"/>
                </a:solidFill>
              </a:rPr>
              <a:t> foi criado em 2012.</a:t>
            </a:r>
          </a:p>
          <a:p>
            <a:pPr>
              <a:lnSpc>
                <a:spcPct val="80000"/>
              </a:lnSpc>
            </a:pPr>
            <a:endParaRPr lang="pt-BR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pt-BR" sz="2400" dirty="0">
                <a:solidFill>
                  <a:schemeClr val="tx1"/>
                </a:solidFill>
              </a:rPr>
              <a:t>No inicio a ideia é gerar facilidades e boas praticas otimizando as habilidades de desenvolvedores web na construção de apps.</a:t>
            </a:r>
          </a:p>
          <a:p>
            <a:pPr>
              <a:lnSpc>
                <a:spcPct val="80000"/>
              </a:lnSpc>
            </a:pPr>
            <a:endParaRPr lang="pt-BR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pt-BR" sz="2400" dirty="0" err="1">
                <a:solidFill>
                  <a:schemeClr val="tx1"/>
                </a:solidFill>
              </a:rPr>
              <a:t>Drifty</a:t>
            </a:r>
            <a:r>
              <a:rPr lang="pt-BR" sz="2400" dirty="0">
                <a:solidFill>
                  <a:schemeClr val="tx1"/>
                </a:solidFill>
              </a:rPr>
              <a:t> Co é a empresa responsável pelo </a:t>
            </a:r>
            <a:r>
              <a:rPr lang="pt-BR" sz="2400" dirty="0" err="1">
                <a:solidFill>
                  <a:schemeClr val="tx1"/>
                </a:solidFill>
              </a:rPr>
              <a:t>Ionic</a:t>
            </a:r>
            <a:r>
              <a:rPr lang="pt-BR" sz="2400" dirty="0">
                <a:solidFill>
                  <a:schemeClr val="tx1"/>
                </a:solidFill>
              </a:rPr>
              <a:t>, ela foi fundada por amigos.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1583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4" t="2956"/>
          <a:stretch/>
        </p:blipFill>
        <p:spPr>
          <a:xfrm>
            <a:off x="546218" y="581344"/>
            <a:ext cx="3458541" cy="3757017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681080" y="4935833"/>
            <a:ext cx="8825658" cy="859011"/>
          </a:xfrm>
        </p:spPr>
        <p:txBody>
          <a:bodyPr/>
          <a:lstStyle/>
          <a:p>
            <a:pPr algn="ctr"/>
            <a:r>
              <a:rPr lang="pt-BR" dirty="0"/>
              <a:t>Criadores </a:t>
            </a:r>
            <a:r>
              <a:rPr lang="pt-BR" dirty="0" err="1"/>
              <a:t>Ionic</a:t>
            </a:r>
            <a:endParaRPr lang="pt-BR" dirty="0"/>
          </a:p>
        </p:txBody>
      </p:sp>
      <p:pic>
        <p:nvPicPr>
          <p:cNvPr id="24" name="Espaço Reservado para Imagem 23"/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" t="1581" r="15625" b="1581"/>
          <a:stretch/>
        </p:blipFill>
        <p:spPr>
          <a:xfrm>
            <a:off x="4004759" y="581345"/>
            <a:ext cx="7624534" cy="3757017"/>
          </a:xfr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5" name="CaixaDeTexto 24"/>
          <p:cNvSpPr txBox="1"/>
          <p:nvPr/>
        </p:nvSpPr>
        <p:spPr>
          <a:xfrm>
            <a:off x="6093909" y="368612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Max Lynch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9373813" y="368612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Ben Sperry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913403" y="3870790"/>
            <a:ext cx="185499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Bradley </a:t>
            </a:r>
          </a:p>
        </p:txBody>
      </p:sp>
    </p:spTree>
    <p:extLst>
      <p:ext uri="{BB962C8B-B14F-4D97-AF65-F5344CB8AC3E}">
        <p14:creationId xmlns:p14="http://schemas.microsoft.com/office/powerpoint/2010/main" val="165066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33713" y="2813538"/>
            <a:ext cx="8761412" cy="3206261"/>
          </a:xfrm>
        </p:spPr>
        <p:txBody>
          <a:bodyPr>
            <a:normAutofit lnSpcReduction="10000"/>
          </a:bodyPr>
          <a:lstStyle/>
          <a:p>
            <a:pPr lvl="1" algn="ctr"/>
            <a:r>
              <a:rPr lang="pt-BR" sz="3600" dirty="0"/>
              <a:t>É muito confundido com o Apache </a:t>
            </a:r>
            <a:r>
              <a:rPr lang="pt-BR" sz="3600" dirty="0" err="1"/>
              <a:t>Cordova</a:t>
            </a:r>
            <a:r>
              <a:rPr lang="pt-BR" sz="3600" dirty="0"/>
              <a:t>, sendo que esse somente é a tecnologia que utiliza a </a:t>
            </a:r>
            <a:r>
              <a:rPr lang="pt-BR" sz="3600" dirty="0" err="1"/>
              <a:t>webview</a:t>
            </a:r>
            <a:r>
              <a:rPr lang="pt-BR" sz="3600" dirty="0"/>
              <a:t> dos sistemas operacionais funcionando como um ‘navegador’ poderoso.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4521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3" y="2532185"/>
            <a:ext cx="9608984" cy="395228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4000" dirty="0"/>
          </a:p>
          <a:p>
            <a:pPr lvl="1"/>
            <a:r>
              <a:rPr lang="pt-BR" sz="4000" dirty="0"/>
              <a:t>É uma </a:t>
            </a:r>
            <a:r>
              <a:rPr lang="pt-BR" sz="4000" dirty="0" err="1"/>
              <a:t>stack</a:t>
            </a:r>
            <a:r>
              <a:rPr lang="pt-BR" sz="4000" dirty="0"/>
              <a:t> de desenvolvimento, contendo como base o framework </a:t>
            </a:r>
            <a:r>
              <a:rPr lang="pt-BR" sz="4000" dirty="0" err="1"/>
              <a:t>Javascript</a:t>
            </a:r>
            <a:r>
              <a:rPr lang="pt-BR" sz="4000" dirty="0"/>
              <a:t> Angular (que na versão desse slide é a 4).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687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3" y="2532185"/>
            <a:ext cx="8761412" cy="395228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3600" dirty="0"/>
          </a:p>
          <a:p>
            <a:pPr lvl="1"/>
            <a:r>
              <a:rPr lang="pt-BR" sz="3600" dirty="0"/>
              <a:t>Foco em desenvolver o aplicativo e não em como desenvolver.</a:t>
            </a:r>
          </a:p>
          <a:p>
            <a:pPr lvl="1"/>
            <a:endParaRPr lang="pt-BR" sz="3600" dirty="0"/>
          </a:p>
          <a:p>
            <a:pPr lvl="1"/>
            <a:r>
              <a:rPr lang="pt-BR" sz="3600" dirty="0"/>
              <a:t>Acesso direto a APIs nativas (como câmera, som..</a:t>
            </a:r>
            <a:r>
              <a:rPr lang="pt-BR" sz="3600" dirty="0" err="1"/>
              <a:t>etc</a:t>
            </a:r>
            <a:r>
              <a:rPr lang="pt-BR" sz="3600" dirty="0"/>
              <a:t>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8847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4769" y="2577905"/>
            <a:ext cx="7623285" cy="3756074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pt-BR" sz="3600" dirty="0"/>
              <a:t>Aplicativos híbridos! </a:t>
            </a:r>
          </a:p>
          <a:p>
            <a:pPr lvl="1"/>
            <a:endParaRPr lang="pt-BR" sz="3600" dirty="0"/>
          </a:p>
          <a:p>
            <a:pPr lvl="1"/>
            <a:r>
              <a:rPr lang="pt-BR" sz="3600" dirty="0"/>
              <a:t>Com seus conhecimentos de desenvolvimento web você consegue desenvolver para plataformas como Android, iOS, Windows, Desktop etc..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ítulo 1"/>
          <p:cNvSpPr txBox="1">
            <a:spLocks/>
          </p:cNvSpPr>
          <p:nvPr/>
        </p:nvSpPr>
        <p:spPr bwMode="gray">
          <a:xfrm>
            <a:off x="1307353" y="90098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16" y="2971799"/>
            <a:ext cx="3305908" cy="24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1481</TotalTime>
  <Words>756</Words>
  <Application>Microsoft Office PowerPoint</Application>
  <PresentationFormat>Widescreen</PresentationFormat>
  <Paragraphs>130</Paragraphs>
  <Slides>38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Century Gothic</vt:lpstr>
      <vt:lpstr>Wingdings 3</vt:lpstr>
      <vt:lpstr>Íon - Sala da Diretoria</vt:lpstr>
      <vt:lpstr>Apresentação do PowerPoint</vt:lpstr>
      <vt:lpstr>  Antonio Carlos</vt:lpstr>
      <vt:lpstr>Ionic???</vt:lpstr>
      <vt:lpstr>Um pouco de história</vt:lpstr>
      <vt:lpstr>Criadores Ionic</vt:lpstr>
      <vt:lpstr>O que é Ionic?</vt:lpstr>
      <vt:lpstr>O que é Ionic?</vt:lpstr>
      <vt:lpstr>Por que Ionic?</vt:lpstr>
      <vt:lpstr>Apresentação do PowerPoint</vt:lpstr>
      <vt:lpstr>Apresentação do PowerPoint</vt:lpstr>
      <vt:lpstr>O que preciso aprender 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Porém ....</vt:lpstr>
      <vt:lpstr>Ionic Icons</vt:lpstr>
      <vt:lpstr>Ionic Creator</vt:lpstr>
      <vt:lpstr>Ionic View</vt:lpstr>
      <vt:lpstr>Ionic Deploy</vt:lpstr>
      <vt:lpstr>Ionic Package</vt:lpstr>
      <vt:lpstr>Links úteis</vt:lpstr>
      <vt:lpstr>Mãos na massa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</dc:creator>
  <cp:lastModifiedBy>Antonio Carlos</cp:lastModifiedBy>
  <cp:revision>398</cp:revision>
  <dcterms:created xsi:type="dcterms:W3CDTF">2017-04-15T19:53:52Z</dcterms:created>
  <dcterms:modified xsi:type="dcterms:W3CDTF">2017-04-27T17:16:29Z</dcterms:modified>
</cp:coreProperties>
</file>